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5" r:id="rId10"/>
    <p:sldId id="266" r:id="rId11"/>
    <p:sldId id="268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64F40-9FE7-4154-A3D6-4B0E945F8F3F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DE0FB-703C-4753-8EB4-EC4FDF6CA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2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part of presentation will be a summary of copepod infection levels</a:t>
            </a:r>
            <a:r>
              <a:rPr lang="en-US" baseline="0" dirty="0" smtClean="0"/>
              <a:t> we observed over the last few years</a:t>
            </a:r>
          </a:p>
          <a:p>
            <a:r>
              <a:rPr lang="en-US" baseline="0" dirty="0" smtClean="0"/>
              <a:t>Second part will be discussion of possible cause and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DE0FB-703C-4753-8EB4-EC4FDF6CA9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27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83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44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7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26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53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6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64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56379-BDE4-4CD3-9EFD-1B5EF366B723}" type="datetimeFigureOut">
              <a:rPr lang="en-US" smtClean="0"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4C062-2320-488B-A29B-2387687D0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65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4.wdp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773" y="303131"/>
            <a:ext cx="868058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cs typeface="Times New Roman" panose="02020603050405020304" pitchFamily="18" charset="0"/>
              </a:rPr>
              <a:t>TRENDS IN PARASITIC COPEPOD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cs typeface="Times New Roman" panose="02020603050405020304" pitchFamily="18" charset="0"/>
              </a:rPr>
              <a:t>INFECTION 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cs typeface="Times New Roman" panose="02020603050405020304" pitchFamily="18" charset="0"/>
              </a:rPr>
              <a:t>AMONG JUVENILE SALMONIDS</a:t>
            </a:r>
          </a:p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  <a:cs typeface="Times New Roman" panose="02020603050405020304" pitchFamily="18" charset="0"/>
              </a:rPr>
              <a:t>IN WVP RESERVOIRS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91271" y="3200400"/>
            <a:ext cx="6400800" cy="1752600"/>
          </a:xfrm>
        </p:spPr>
        <p:txBody>
          <a:bodyPr>
            <a:normAutofit fontScale="25000" lnSpcReduction="20000"/>
          </a:bodyPr>
          <a:lstStyle/>
          <a:p>
            <a:r>
              <a:rPr lang="en-US" sz="6400" b="1" dirty="0">
                <a:solidFill>
                  <a:schemeClr val="tx1"/>
                </a:solidFill>
              </a:rPr>
              <a:t>Principal Investigators:</a:t>
            </a:r>
          </a:p>
          <a:p>
            <a:endParaRPr lang="en-US" sz="6400" b="1" i="1" dirty="0">
              <a:solidFill>
                <a:schemeClr val="tx1"/>
              </a:solidFill>
            </a:endParaRPr>
          </a:p>
          <a:p>
            <a:r>
              <a:rPr lang="en-US" sz="6400" b="1" dirty="0">
                <a:solidFill>
                  <a:schemeClr val="tx1"/>
                </a:solidFill>
              </a:rPr>
              <a:t>Fred R. Monzyk </a:t>
            </a:r>
          </a:p>
          <a:p>
            <a:r>
              <a:rPr lang="en-US" sz="6400" b="1" dirty="0">
                <a:solidFill>
                  <a:schemeClr val="tx1"/>
                </a:solidFill>
              </a:rPr>
              <a:t>Jeremy D. </a:t>
            </a:r>
            <a:r>
              <a:rPr lang="en-US" sz="6400" b="1" dirty="0" smtClean="0">
                <a:solidFill>
                  <a:schemeClr val="tx1"/>
                </a:solidFill>
              </a:rPr>
              <a:t>Romer</a:t>
            </a:r>
          </a:p>
          <a:p>
            <a:r>
              <a:rPr lang="en-US" sz="6400" b="1" dirty="0" smtClean="0">
                <a:solidFill>
                  <a:schemeClr val="tx1"/>
                </a:solidFill>
              </a:rPr>
              <a:t>Ryan </a:t>
            </a:r>
            <a:r>
              <a:rPr lang="en-US" sz="6400" b="1" dirty="0" err="1" smtClean="0">
                <a:solidFill>
                  <a:schemeClr val="tx1"/>
                </a:solidFill>
              </a:rPr>
              <a:t>Emig</a:t>
            </a:r>
            <a:endParaRPr lang="en-US" sz="6400" b="1" dirty="0">
              <a:solidFill>
                <a:schemeClr val="tx1"/>
              </a:solidFill>
            </a:endParaRPr>
          </a:p>
          <a:p>
            <a:r>
              <a:rPr lang="en-US" sz="6400" b="1" dirty="0">
                <a:solidFill>
                  <a:schemeClr val="tx1"/>
                </a:solidFill>
              </a:rPr>
              <a:t>Thomas A. Friesen</a:t>
            </a:r>
          </a:p>
          <a:p>
            <a:endParaRPr lang="en-US" sz="6400" b="1" dirty="0">
              <a:solidFill>
                <a:schemeClr val="tx1"/>
              </a:solidFill>
            </a:endParaRPr>
          </a:p>
          <a:p>
            <a:endParaRPr lang="en-US" sz="6400" b="1" dirty="0">
              <a:solidFill>
                <a:schemeClr val="tx1"/>
              </a:solidFill>
            </a:endParaRPr>
          </a:p>
          <a:p>
            <a:endParaRPr lang="en-US" sz="6400" b="1" dirty="0">
              <a:solidFill>
                <a:schemeClr val="tx1"/>
              </a:solidFill>
            </a:endParaRPr>
          </a:p>
          <a:p>
            <a:endParaRPr lang="en-US" sz="6400" b="1" dirty="0">
              <a:solidFill>
                <a:schemeClr val="tx1"/>
              </a:solidFill>
            </a:endParaRPr>
          </a:p>
          <a:p>
            <a:r>
              <a:rPr lang="en-US" sz="6400" b="1" dirty="0">
                <a:solidFill>
                  <a:schemeClr val="tx1"/>
                </a:solidFill>
              </a:rPr>
              <a:t>Oregon Department of Fish and Wildlife</a:t>
            </a:r>
          </a:p>
          <a:p>
            <a:r>
              <a:rPr lang="en-US" sz="6400" b="1" dirty="0">
                <a:solidFill>
                  <a:schemeClr val="tx1"/>
                </a:solidFill>
              </a:rPr>
              <a:t>Corvallis Research Lab</a:t>
            </a:r>
          </a:p>
          <a:p>
            <a:r>
              <a:rPr lang="en-US" sz="6400" b="1" dirty="0">
                <a:solidFill>
                  <a:schemeClr val="tx1"/>
                </a:solidFill>
              </a:rPr>
              <a:t>Corvallis, Oregon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86" descr="logo-df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419600"/>
            <a:ext cx="1758604" cy="22336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xtLst/>
        </p:spPr>
      </p:pic>
      <p:pic>
        <p:nvPicPr>
          <p:cNvPr id="7" name="Picture 9" descr="castl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5026" r="3841" b="5026"/>
          <a:stretch>
            <a:fillRect/>
          </a:stretch>
        </p:blipFill>
        <p:spPr bwMode="auto">
          <a:xfrm>
            <a:off x="6553200" y="4605292"/>
            <a:ext cx="2504376" cy="18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75870" y="239643"/>
            <a:ext cx="8229600" cy="1143000"/>
          </a:xfrm>
          <a:prstGeom prst="rect">
            <a:avLst/>
          </a:prstGeom>
          <a:noFill/>
          <a:ln/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Acknowledgments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9" name="Picture 6" descr="cas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90" y="1382643"/>
            <a:ext cx="1882263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992289"/>
              </p:ext>
            </p:extLst>
          </p:nvPr>
        </p:nvGraphicFramePr>
        <p:xfrm>
          <a:off x="5827713" y="1227858"/>
          <a:ext cx="1435100" cy="178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Image Document" r:id="rId4" imgW="3067200" imgH="4000680" progId="Imaging.Document">
                  <p:embed/>
                </p:oleObj>
              </mc:Choice>
              <mc:Fallback>
                <p:oleObj name="Image Document" r:id="rId4" imgW="3067200" imgH="400068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7713" y="1227858"/>
                        <a:ext cx="1435100" cy="17898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571783" y="3048000"/>
            <a:ext cx="16830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Doug </a:t>
            </a:r>
            <a:r>
              <a:rPr lang="en-US" sz="1800" b="1" dirty="0" err="1"/>
              <a:t>Garletts</a:t>
            </a:r>
            <a:endParaRPr lang="en-US" sz="1800" b="1" dirty="0"/>
          </a:p>
          <a:p>
            <a:r>
              <a:rPr lang="en-US" sz="1800" b="1" dirty="0"/>
              <a:t>Chad Helms</a:t>
            </a:r>
          </a:p>
          <a:p>
            <a:r>
              <a:rPr lang="en-US" sz="1800" b="1" dirty="0"/>
              <a:t>Greg </a:t>
            </a:r>
            <a:r>
              <a:rPr lang="en-US" sz="1800" b="1" dirty="0" smtClean="0"/>
              <a:t>Taylor</a:t>
            </a:r>
          </a:p>
          <a:p>
            <a:r>
              <a:rPr lang="en-US" b="1" dirty="0" smtClean="0"/>
              <a:t>Todd Pierce</a:t>
            </a:r>
          </a:p>
          <a:p>
            <a:r>
              <a:rPr lang="en-US" sz="1800" b="1" dirty="0" smtClean="0"/>
              <a:t>Nat Erickson</a:t>
            </a:r>
          </a:p>
          <a:p>
            <a:r>
              <a:rPr lang="en-US" b="1" dirty="0" smtClean="0"/>
              <a:t>Terri Berling</a:t>
            </a:r>
            <a:endParaRPr lang="en-US" sz="1800" b="1" dirty="0"/>
          </a:p>
          <a:p>
            <a:r>
              <a:rPr lang="en-US" sz="1800" b="1" dirty="0"/>
              <a:t>Rich </a:t>
            </a:r>
            <a:r>
              <a:rPr lang="en-US" sz="1800" b="1" dirty="0" err="1"/>
              <a:t>Piaskowski</a:t>
            </a:r>
            <a:endParaRPr lang="en-US" sz="1800" b="1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032687" y="3033204"/>
            <a:ext cx="10860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/>
              <a:t>Jeff </a:t>
            </a:r>
            <a:r>
              <a:rPr lang="en-US" sz="1800" b="1" dirty="0" err="1" smtClean="0"/>
              <a:t>Ziller</a:t>
            </a:r>
            <a:endParaRPr lang="en-US" sz="1800" b="1" dirty="0" smtClean="0"/>
          </a:p>
          <a:p>
            <a:r>
              <a:rPr lang="en-US" b="1" dirty="0" smtClean="0"/>
              <a:t>Kelly Reis</a:t>
            </a:r>
            <a:endParaRPr lang="en-US" sz="1800" b="1" dirty="0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867400" y="3733800"/>
            <a:ext cx="2191626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1" u="sng" dirty="0"/>
              <a:t>The ‘Reservoir Dogs’</a:t>
            </a:r>
          </a:p>
          <a:p>
            <a:r>
              <a:rPr lang="en-US" sz="1800" b="1" dirty="0" err="1"/>
              <a:t>Khoury</a:t>
            </a:r>
            <a:r>
              <a:rPr lang="en-US" sz="1800" b="1" dirty="0"/>
              <a:t> Hickman</a:t>
            </a:r>
          </a:p>
          <a:p>
            <a:r>
              <a:rPr lang="en-US" sz="1800" b="1" dirty="0" smtClean="0"/>
              <a:t>Chris </a:t>
            </a:r>
            <a:r>
              <a:rPr lang="en-US" sz="1800" b="1" dirty="0"/>
              <a:t>Abbes</a:t>
            </a:r>
          </a:p>
          <a:p>
            <a:r>
              <a:rPr lang="en-US" sz="1800" b="1" dirty="0" smtClean="0"/>
              <a:t>Andrew Nordick</a:t>
            </a:r>
          </a:p>
          <a:p>
            <a:r>
              <a:rPr lang="en-US" sz="1800" b="1" dirty="0" smtClean="0"/>
              <a:t>Greg </a:t>
            </a:r>
            <a:r>
              <a:rPr lang="en-US" sz="1800" b="1" dirty="0"/>
              <a:t>Gilham</a:t>
            </a:r>
          </a:p>
          <a:p>
            <a:r>
              <a:rPr lang="en-US" b="1" dirty="0" smtClean="0"/>
              <a:t>Meghan Horne-Brine</a:t>
            </a:r>
          </a:p>
          <a:p>
            <a:r>
              <a:rPr lang="en-US" b="1" dirty="0" smtClean="0"/>
              <a:t>John Elliott</a:t>
            </a:r>
          </a:p>
          <a:p>
            <a:r>
              <a:rPr lang="en-US" sz="1800" b="1" dirty="0" smtClean="0"/>
              <a:t>Kevin Stertz</a:t>
            </a:r>
          </a:p>
          <a:p>
            <a:r>
              <a:rPr lang="en-US" b="1" dirty="0" smtClean="0"/>
              <a:t>Ryan Flaherty</a:t>
            </a:r>
          </a:p>
          <a:p>
            <a:r>
              <a:rPr lang="en-US" sz="1800" b="1" dirty="0" smtClean="0"/>
              <a:t>JD Hansen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7717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"/>
            <a:ext cx="9143999" cy="68949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2507395"/>
            <a:ext cx="37048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Questions?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6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0915597"/>
              </p:ext>
            </p:extLst>
          </p:nvPr>
        </p:nvGraphicFramePr>
        <p:xfrm>
          <a:off x="1295400" y="990600"/>
          <a:ext cx="6740547" cy="493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SPW 12.0 Graph" r:id="rId3" imgW="5506133" imgH="4029564" progId="SigmaPlotGraphicObject.11">
                  <p:embed/>
                </p:oleObj>
              </mc:Choice>
              <mc:Fallback>
                <p:oleObj name="SPW 12.0 Graph" r:id="rId3" imgW="5506133" imgH="4029564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990600"/>
                        <a:ext cx="6740547" cy="493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8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0449" y="13211"/>
            <a:ext cx="33185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Background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02" t="12406" r="20870"/>
          <a:stretch/>
        </p:blipFill>
        <p:spPr>
          <a:xfrm>
            <a:off x="441698" y="4348872"/>
            <a:ext cx="2845651" cy="2266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ight Arrow 6"/>
          <p:cNvSpPr/>
          <p:nvPr/>
        </p:nvSpPr>
        <p:spPr>
          <a:xfrm>
            <a:off x="6667981" y="2932981"/>
            <a:ext cx="489204" cy="2423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57185" y="2840553"/>
            <a:ext cx="1016625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2000" b="1" dirty="0" smtClean="0"/>
              <a:t>Adult </a:t>
            </a:r>
            <a:r>
              <a:rPr lang="en-US" sz="2000" b="1" dirty="0" smtClean="0">
                <a:latin typeface="Arial"/>
                <a:cs typeface="Arial"/>
              </a:rPr>
              <a:t>♀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06377" y="3244077"/>
            <a:ext cx="958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28-32 d</a:t>
            </a:r>
          </a:p>
          <a:p>
            <a:pPr algn="ctr"/>
            <a:r>
              <a:rPr lang="en-US" dirty="0" smtClean="0"/>
              <a:t>to hatch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27515" y="3194733"/>
            <a:ext cx="16910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Infectous</a:t>
            </a:r>
            <a:r>
              <a:rPr lang="en-US" dirty="0" smtClean="0"/>
              <a:t> free-</a:t>
            </a:r>
          </a:p>
          <a:p>
            <a:pPr algn="ctr"/>
            <a:r>
              <a:rPr lang="en-US" dirty="0" smtClean="0"/>
              <a:t>swimming stage</a:t>
            </a:r>
          </a:p>
          <a:p>
            <a:pPr algn="ctr"/>
            <a:r>
              <a:rPr lang="en-US" b="1" dirty="0" smtClean="0"/>
              <a:t>(live for ~2 d)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31224" y="3240663"/>
            <a:ext cx="218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Re-attaches to tissue</a:t>
            </a:r>
          </a:p>
          <a:p>
            <a:pPr algn="ctr"/>
            <a:r>
              <a:rPr lang="en-US" dirty="0" smtClean="0"/>
              <a:t>(4 -14 d)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91068" y="3240662"/>
            <a:ext cx="1423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Can produce </a:t>
            </a:r>
          </a:p>
          <a:p>
            <a:pPr algn="ctr"/>
            <a:r>
              <a:rPr lang="en-US" dirty="0" smtClean="0"/>
              <a:t>2 broods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54" y="4198804"/>
            <a:ext cx="2181204" cy="24383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Right Arrow 14"/>
          <p:cNvSpPr/>
          <p:nvPr/>
        </p:nvSpPr>
        <p:spPr>
          <a:xfrm>
            <a:off x="1685841" y="2941320"/>
            <a:ext cx="489204" cy="2423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8979" y="2862423"/>
            <a:ext cx="762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Eggs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40808" y="2843967"/>
            <a:ext cx="1340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Copepodid</a:t>
            </a:r>
            <a:endParaRPr lang="en-US" sz="2000" b="1" dirty="0"/>
          </a:p>
        </p:txBody>
      </p:sp>
      <p:sp>
        <p:nvSpPr>
          <p:cNvPr id="18" name="Right Arrow 17"/>
          <p:cNvSpPr/>
          <p:nvPr/>
        </p:nvSpPr>
        <p:spPr>
          <a:xfrm>
            <a:off x="3709747" y="2932981"/>
            <a:ext cx="489204" cy="24231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231224" y="2843967"/>
            <a:ext cx="24367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Chalimus</a:t>
            </a:r>
            <a:r>
              <a:rPr lang="en-US" sz="2000" b="1" dirty="0" smtClean="0"/>
              <a:t> stages (1-4)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634113" y="2382302"/>
            <a:ext cx="13712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Life Cycle</a:t>
            </a:r>
            <a:endParaRPr lang="en-US" sz="2400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660030" y="821079"/>
            <a:ext cx="73193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i="1" dirty="0" smtClean="0"/>
              <a:t>Salmincola californiensis </a:t>
            </a:r>
            <a:r>
              <a:rPr lang="en-US" sz="2400" dirty="0" smtClean="0"/>
              <a:t>only infect </a:t>
            </a:r>
            <a:r>
              <a:rPr lang="en-US" sz="2400" i="1" dirty="0" smtClean="0"/>
              <a:t>Oncorhynchus spp</a:t>
            </a:r>
            <a:r>
              <a:rPr lang="en-US" sz="2400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Endemic to PNW freshwater habitats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Can cause physical damage to gill structure/mortality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Incidence of infection tends to increase with fish size</a:t>
            </a:r>
            <a:endParaRPr lang="en-US" sz="2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51744"/>
            <a:ext cx="2983612" cy="23632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576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71800" y="457200"/>
            <a:ext cx="29626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Objectives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8713" y="1524000"/>
            <a:ext cx="717350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Compare infection levels between stream-rearing and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reservoir-rearing Chinook</a:t>
            </a:r>
          </a:p>
          <a:p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/>
              <a:t>Compare susceptibility to parasitic copepods among </a:t>
            </a:r>
          </a:p>
          <a:p>
            <a:r>
              <a:rPr lang="en-US" sz="2400" dirty="0"/>
              <a:t>      </a:t>
            </a:r>
            <a:r>
              <a:rPr lang="en-US" sz="2400" i="1" dirty="0"/>
              <a:t>Oncorhynchus</a:t>
            </a:r>
            <a:r>
              <a:rPr lang="en-US" sz="2400" dirty="0"/>
              <a:t> species in reservoirs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Evaluate changes in infection through time</a:t>
            </a:r>
          </a:p>
          <a:p>
            <a:pPr marL="800100" lvl="1" indent="-342900">
              <a:buSzPct val="75000"/>
              <a:buFont typeface="Wingdings" pitchFamily="2" charset="2"/>
              <a:buChar char="Ø"/>
            </a:pPr>
            <a:r>
              <a:rPr lang="en-US" sz="2400" u="sng" dirty="0" smtClean="0"/>
              <a:t>Prevalence</a:t>
            </a:r>
            <a:r>
              <a:rPr lang="en-US" sz="2400" dirty="0" smtClean="0"/>
              <a:t> and </a:t>
            </a:r>
            <a:r>
              <a:rPr lang="en-US" sz="2400" u="sng" dirty="0" smtClean="0"/>
              <a:t>Intensity</a:t>
            </a:r>
            <a:r>
              <a:rPr lang="en-US" sz="2400" dirty="0" smtClean="0"/>
              <a:t> on gills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958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533400"/>
            <a:ext cx="2452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Methods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8406" y="1905000"/>
            <a:ext cx="70958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All fish collected were examined macroscopically for </a:t>
            </a:r>
          </a:p>
          <a:p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    ♀ </a:t>
            </a:r>
            <a:r>
              <a:rPr lang="en-US" sz="2400" dirty="0" smtClean="0"/>
              <a:t>copepods on gills and fins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Counted copepods on subsample of fish 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400" dirty="0" smtClean="0"/>
              <a:t>Screw traps, gill nets, electrofishing, seining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/>
              <a:t>Detroit, Foster, Cougar, Lookout Point, </a:t>
            </a:r>
          </a:p>
          <a:p>
            <a:pPr lvl="2"/>
            <a:r>
              <a:rPr lang="en-US" sz="2400" dirty="0"/>
              <a:t> </a:t>
            </a:r>
            <a:r>
              <a:rPr lang="en-US" sz="2400" dirty="0" smtClean="0"/>
              <a:t>    and Fall Creek (USACE)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58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457200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3888007"/>
              </p:ext>
            </p:extLst>
          </p:nvPr>
        </p:nvGraphicFramePr>
        <p:xfrm>
          <a:off x="304800" y="1771710"/>
          <a:ext cx="6671307" cy="4904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SPW 12.0 Graph" r:id="rId3" imgW="4105359" imgH="3200586" progId="SigmaPlotGraphicObject.11">
                  <p:embed/>
                </p:oleObj>
              </mc:Choice>
              <mc:Fallback>
                <p:oleObj name="SPW 12.0 Graph" r:id="rId3" imgW="4105359" imgH="320058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771710"/>
                        <a:ext cx="6671307" cy="49042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5503" y="1371600"/>
            <a:ext cx="75160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Infection Prevalence much greater in reservoirs compared to streams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1798861"/>
            <a:ext cx="2097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Subyearling Chinook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183434" y="3587318"/>
            <a:ext cx="1849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Attached  to gills</a:t>
            </a:r>
          </a:p>
          <a:p>
            <a:r>
              <a:rPr lang="en-US" dirty="0" smtClean="0"/>
              <a:t>Reservoirs: </a:t>
            </a:r>
            <a:r>
              <a:rPr lang="en-US" b="1" dirty="0" smtClean="0"/>
              <a:t>80%</a:t>
            </a:r>
            <a:endParaRPr lang="en-US" b="1" dirty="0"/>
          </a:p>
          <a:p>
            <a:endParaRPr lang="en-US" dirty="0" smtClean="0"/>
          </a:p>
          <a:p>
            <a:r>
              <a:rPr lang="en-US" dirty="0" smtClean="0"/>
              <a:t>Streams: </a:t>
            </a:r>
            <a:r>
              <a:rPr lang="en-US" b="1" dirty="0" smtClean="0"/>
              <a:t>19%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05000"/>
            <a:ext cx="2022470" cy="16019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810000" y="2116723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2012-2013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42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358914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882" y="1066800"/>
            <a:ext cx="854753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Chinook are more vulnerable to infection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Factors could be habitat, behavioral (feeding, schooling), or evolutionary (immunity)</a:t>
            </a: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447800" y="1981200"/>
            <a:ext cx="6322964" cy="4774545"/>
            <a:chOff x="1295776" y="1752600"/>
            <a:chExt cx="6474988" cy="5003145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3036051"/>
                </p:ext>
              </p:extLst>
            </p:nvPr>
          </p:nvGraphicFramePr>
          <p:xfrm>
            <a:off x="1295776" y="1752600"/>
            <a:ext cx="6474988" cy="50031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SPW 12.0 Graph" r:id="rId3" imgW="5475935" imgH="4230503" progId="SigmaPlotGraphicObject.11">
                    <p:embed/>
                  </p:oleObj>
                </mc:Choice>
                <mc:Fallback>
                  <p:oleObj name="SPW 12.0 Graph" r:id="rId3" imgW="5475935" imgH="4230503" progId="SigmaPlotGraphicObject.11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295776" y="1752600"/>
                          <a:ext cx="6474988" cy="500314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Box 7"/>
            <p:cNvSpPr txBox="1"/>
            <p:nvPr/>
          </p:nvSpPr>
          <p:spPr>
            <a:xfrm>
              <a:off x="4286222" y="1752600"/>
              <a:ext cx="11913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Detroit</a:t>
              </a:r>
            </a:p>
            <a:p>
              <a:pPr algn="ctr"/>
              <a:r>
                <a:rPr lang="en-US" dirty="0" smtClean="0"/>
                <a:t>2012-2013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858000" y="2179765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96%</a:t>
              </a:r>
              <a:endParaRPr lang="en-US" sz="1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96000" y="4571999"/>
              <a:ext cx="4956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28%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584848" y="5555612"/>
              <a:ext cx="4042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1%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298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39357" y="152400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321629"/>
              </p:ext>
            </p:extLst>
          </p:nvPr>
        </p:nvGraphicFramePr>
        <p:xfrm>
          <a:off x="2250247" y="860286"/>
          <a:ext cx="4342757" cy="5897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SPW 12.0 Graph" r:id="rId3" imgW="4286351" imgH="5819738" progId="SigmaPlotGraphicObject.11">
                  <p:embed/>
                </p:oleObj>
              </mc:Choice>
              <mc:Fallback>
                <p:oleObj name="SPW 12.0 Graph" r:id="rId3" imgW="4286351" imgH="5819738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50247" y="860286"/>
                        <a:ext cx="4342757" cy="5897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Oval 2"/>
          <p:cNvSpPr/>
          <p:nvPr/>
        </p:nvSpPr>
        <p:spPr>
          <a:xfrm>
            <a:off x="6001077" y="1524000"/>
            <a:ext cx="456557" cy="2209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01077" y="4648200"/>
            <a:ext cx="456557" cy="16764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52557" y="1905000"/>
            <a:ext cx="274043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16-24% of Fall Creek</a:t>
            </a:r>
          </a:p>
          <a:p>
            <a:r>
              <a:rPr lang="en-US" sz="2000" b="1" dirty="0" smtClean="0"/>
              <a:t> Chinook &gt;20 copepods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85% mortality </a:t>
            </a:r>
          </a:p>
          <a:p>
            <a:r>
              <a:rPr lang="en-US" sz="2000" dirty="0" smtClean="0"/>
              <a:t>     during saltwater</a:t>
            </a:r>
          </a:p>
          <a:p>
            <a:r>
              <a:rPr lang="en-US" sz="2000" dirty="0" smtClean="0"/>
              <a:t>     transition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(Pawaputanon 1980)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074862" y="860286"/>
            <a:ext cx="3249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Subyearling Chinook in Nov-Dec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54416" y="3610689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+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6143693" y="6324600"/>
            <a:ext cx="2487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+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04872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499498"/>
              </p:ext>
            </p:extLst>
          </p:nvPr>
        </p:nvGraphicFramePr>
        <p:xfrm>
          <a:off x="24334" y="984686"/>
          <a:ext cx="5891902" cy="4349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SPW 12.0 Graph" r:id="rId3" imgW="5475935" imgH="4041786" progId="SigmaPlotGraphicObject.11">
                  <p:embed/>
                </p:oleObj>
              </mc:Choice>
              <mc:Fallback>
                <p:oleObj name="SPW 12.0 Graph" r:id="rId3" imgW="5475935" imgH="4041786" progId="SigmaPlotGraphicObjec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34" y="984686"/>
                        <a:ext cx="5891902" cy="4349314"/>
                      </a:xfrm>
                      <a:prstGeom prst="rect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05200" y="152400"/>
            <a:ext cx="21323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Results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849638">
            <a:off x="1344398" y="3256602"/>
            <a:ext cx="618773" cy="146680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" y="5638800"/>
            <a:ext cx="4959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Lower infection levels in Lookout Point</a:t>
            </a:r>
          </a:p>
          <a:p>
            <a:r>
              <a:rPr lang="en-US" sz="2000" b="1" dirty="0" smtClean="0"/>
              <a:t>Higher infection levels in Fall Creek Reservoir</a:t>
            </a:r>
            <a:endParaRPr lang="en-US" sz="20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715891" y="990600"/>
            <a:ext cx="3324836" cy="2493627"/>
            <a:chOff x="5715891" y="990600"/>
            <a:chExt cx="3324836" cy="249362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91" y="990600"/>
              <a:ext cx="3324836" cy="24936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6575076" y="3054393"/>
              <a:ext cx="1606465" cy="369332"/>
            </a:xfrm>
            <a:prstGeom prst="rect">
              <a:avLst/>
            </a:prstGeom>
            <a:solidFill>
              <a:schemeClr val="bg1">
                <a:alpha val="51000"/>
              </a:schemeClr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/>
                <a:t>Infected adults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6400800" y="3733800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Fall Creek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Steelhead and Chinook </a:t>
            </a:r>
            <a:endParaRPr lang="en-US" dirty="0" smtClean="0"/>
          </a:p>
          <a:p>
            <a:r>
              <a:rPr lang="en-US" dirty="0" smtClean="0"/>
              <a:t>      adults </a:t>
            </a:r>
            <a:r>
              <a:rPr lang="en-US" dirty="0"/>
              <a:t>(Mar-Sep)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Released near or in reservoir </a:t>
            </a:r>
          </a:p>
          <a:p>
            <a:endParaRPr lang="en-US" dirty="0"/>
          </a:p>
          <a:p>
            <a:r>
              <a:rPr lang="en-US" u="sng" dirty="0"/>
              <a:t>Lookout </a:t>
            </a:r>
            <a:r>
              <a:rPr lang="en-US" u="sng" dirty="0" smtClean="0"/>
              <a:t>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Chinook release &gt;30km above reservoir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368717" y="1426735"/>
            <a:ext cx="1703340" cy="424771"/>
            <a:chOff x="2362200" y="1582202"/>
            <a:chExt cx="1703340" cy="424771"/>
          </a:xfrm>
        </p:grpSpPr>
        <p:sp>
          <p:nvSpPr>
            <p:cNvPr id="12" name="TextBox 11"/>
            <p:cNvSpPr txBox="1"/>
            <p:nvPr/>
          </p:nvSpPr>
          <p:spPr>
            <a:xfrm>
              <a:off x="2761978" y="1582202"/>
              <a:ext cx="1303562" cy="369332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 smtClean="0"/>
                <a:t>Late arriving adults </a:t>
              </a:r>
            </a:p>
            <a:p>
              <a:pPr algn="ctr"/>
              <a:r>
                <a:rPr lang="en-US" sz="900" b="1" dirty="0" smtClean="0"/>
                <a:t> released @ Gold Creek</a:t>
              </a:r>
              <a:endParaRPr lang="en-US" sz="900" b="1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2362200" y="1751479"/>
              <a:ext cx="399777" cy="25549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2151119" y="1766868"/>
            <a:ext cx="211081" cy="253253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800600" y="1143000"/>
            <a:ext cx="533400" cy="877121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3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11143"/>
            <a:ext cx="50962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What can be done?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anose="020B0602030504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400"/>
            <a:ext cx="3569563" cy="26771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051842" y="4313932"/>
            <a:ext cx="1770678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Infected adults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50076" y="1959061"/>
            <a:ext cx="53177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 smtClean="0"/>
              <a:t>Don’t release infected adults near reservoir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 Not feasible in many WVPs</a:t>
            </a:r>
          </a:p>
          <a:p>
            <a:endParaRPr lang="en-US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b="1" dirty="0"/>
              <a:t>Treat adults prior to transporting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 err="1" smtClean="0"/>
              <a:t>Ivermectin</a:t>
            </a:r>
            <a:r>
              <a:rPr lang="en-US" sz="2000" b="1" dirty="0" smtClean="0"/>
              <a:t> gavage </a:t>
            </a:r>
            <a:r>
              <a:rPr lang="en-US" sz="1200" b="1" dirty="0" smtClean="0"/>
              <a:t>(Johnson and </a:t>
            </a:r>
            <a:r>
              <a:rPr lang="en-US" sz="1200" b="1" dirty="0" err="1" smtClean="0"/>
              <a:t>Heindel</a:t>
            </a:r>
            <a:r>
              <a:rPr lang="en-US" sz="1200" b="1" dirty="0" smtClean="0"/>
              <a:t> 2001)-IDFG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Individual fish handled at least twice</a:t>
            </a:r>
          </a:p>
          <a:p>
            <a:endParaRPr lang="en-US" sz="2000" b="1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H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(Hydrogen peroxide)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dirty="0" smtClean="0"/>
              <a:t>Design Fall Creek AFF with holding pool and </a:t>
            </a:r>
            <a:r>
              <a:rPr lang="en-US" b="1" dirty="0" err="1" smtClean="0"/>
              <a:t>bioswale</a:t>
            </a:r>
            <a:r>
              <a:rPr lang="en-US" b="1" dirty="0" smtClean="0"/>
              <a:t>/settling pond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Possible added benefit of  &lt; PSM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b="1" smtClean="0"/>
              <a:t>Resolve necrosis </a:t>
            </a:r>
            <a:r>
              <a:rPr lang="en-US" b="1" dirty="0" smtClean="0"/>
              <a:t>of gill tissue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487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458</Words>
  <Application>Microsoft Office PowerPoint</Application>
  <PresentationFormat>On-screen Show (4:3)</PresentationFormat>
  <Paragraphs>132</Paragraphs>
  <Slides>12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Office Theme</vt:lpstr>
      <vt:lpstr>SPW 12.0 Graph</vt:lpstr>
      <vt:lpstr>Image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College of Forestry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Monzyk, Fred</dc:creator>
  <cp:lastModifiedBy>Monzyk, Fred</cp:lastModifiedBy>
  <cp:revision>46</cp:revision>
  <dcterms:created xsi:type="dcterms:W3CDTF">2015-01-30T22:36:43Z</dcterms:created>
  <dcterms:modified xsi:type="dcterms:W3CDTF">2015-02-09T17:52:22Z</dcterms:modified>
</cp:coreProperties>
</file>